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7561263"/>
  <p:notesSz cx="6797675" cy="9926638"/>
  <p:defaultTextStyle>
    <a:defPPr>
      <a:defRPr lang="cs-CZ"/>
    </a:defPPr>
    <a:lvl1pPr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501046-4251-4940-902B-8B42D15332E5}" v="56" dt="2024-09-27T14:03:33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 autoAdjust="0"/>
    <p:restoredTop sz="95960" autoAdjust="0"/>
  </p:normalViewPr>
  <p:slideViewPr>
    <p:cSldViewPr>
      <p:cViewPr varScale="1">
        <p:scale>
          <a:sx n="76" d="100"/>
          <a:sy n="76" d="100"/>
        </p:scale>
        <p:origin x="1397" y="58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E0D0C8E-6CBC-AF1F-1516-49A4A6E45F0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4357BA-20ED-0706-5F2E-17EB2CBB532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E780E9B-E036-3641-BA8B-CDDB41C49FDA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3C327DBD-6240-2045-2134-047A60BC27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5F58BFF6-86F0-69DD-1902-B6FF8C11E0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4E49F3-BCCB-BC30-6BB8-CFB6A04973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A61AB4-CF73-CD76-153E-A55CFD09BB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DC2BA73-F648-9440-9C9B-E0B65F4880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>
            <a:extLst>
              <a:ext uri="{FF2B5EF4-FFF2-40B4-BE49-F238E27FC236}">
                <a16:creationId xmlns:a16="http://schemas.microsoft.com/office/drawing/2014/main" id="{EACFA881-792A-BFC7-1A44-D710603DDD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>
            <a:extLst>
              <a:ext uri="{FF2B5EF4-FFF2-40B4-BE49-F238E27FC236}">
                <a16:creationId xmlns:a16="http://schemas.microsoft.com/office/drawing/2014/main" id="{EE0B54E7-D5C1-14E5-ABF9-13202DBA3E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100" name="Zástupný symbol pro číslo snímku 3">
            <a:extLst>
              <a:ext uri="{FF2B5EF4-FFF2-40B4-BE49-F238E27FC236}">
                <a16:creationId xmlns:a16="http://schemas.microsoft.com/office/drawing/2014/main" id="{B9A5FB40-B8A0-E056-20FC-D1E4D56784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4927125-DB24-194E-8486-60BE5ABD3452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1" cy="1620771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4011" y="4284717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B5C1C-0812-F38D-5AAB-1EE29CA3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01468-D7DD-014C-8E3F-D7CEA71AF9C2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268CA5-7633-9CA2-C620-4F49FC887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625B84-D9AA-4294-736C-5DC66797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F8D1D-87B4-7947-9617-69FBAE57C8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26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5C9C2C-C607-F88D-8135-D7FC82937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0957-1FA5-284D-81A8-7F5DDAAD2C59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B22CE8-B1AB-1806-7D86-147059F9C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7EF82F-EBCF-67F0-11A1-59B84BBA5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A3E1-2DCF-4843-8F0D-6F88ED27C9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826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398775" y="302804"/>
            <a:ext cx="2606516" cy="645157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79226" y="302804"/>
            <a:ext cx="7641326" cy="645157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F59D84-2B2F-3982-455D-1C52A7183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F7ED3-43B0-574D-A170-A73F974520A5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F8BE69-8892-0D25-519C-C5025E422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CC221C-9338-EC46-AB87-79A405BB7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C77A8-3D6D-7F4F-A60F-EE8F5CE583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265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40FB98-BF4D-8FCA-04D7-975739D6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29470-D1BD-B04C-800E-8BC49773364B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7D0EAE-BF21-42F5-9A1F-9CB55A98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ADBB4C-CAB4-D3A7-0DFC-8853B966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639F0-30C5-854C-88F9-BED54EC1C7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866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3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7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1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6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DD8162-8017-9C53-2561-D3D804C1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69E70-4AF8-A444-ABD9-9EEAD88A0B8B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8A8E8C-58FE-383B-F733-5A9F27A75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84E4A6-41E3-145F-4758-3992B9C84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03C0A-511E-0146-A2C1-2311C34837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951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79227" y="1764296"/>
            <a:ext cx="5123921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81371" y="1764296"/>
            <a:ext cx="5123921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B6CA1C65-CBC0-A246-58B4-BD594B816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4C0D-723A-9F4B-8DDE-3D710822A4EC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CCD78171-60A2-6F3F-44CB-EF94A3DF1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DB502064-444A-5CEA-96D2-EDEAE1D3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ABF55-37E3-C346-B0CD-62261566E2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788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1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671" y="1692534"/>
            <a:ext cx="4724775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35" indent="0">
              <a:buNone/>
              <a:defRPr sz="2200" b="1"/>
            </a:lvl2pPr>
            <a:lvl3pPr marL="995671" indent="0">
              <a:buNone/>
              <a:defRPr sz="2000" b="1"/>
            </a:lvl3pPr>
            <a:lvl4pPr marL="1493506" indent="0">
              <a:buNone/>
              <a:defRPr sz="1700" b="1"/>
            </a:lvl4pPr>
            <a:lvl5pPr marL="1991342" indent="0">
              <a:buNone/>
              <a:defRPr sz="1700" b="1"/>
            </a:lvl5pPr>
            <a:lvl6pPr marL="2489177" indent="0">
              <a:buNone/>
              <a:defRPr sz="1700" b="1"/>
            </a:lvl6pPr>
            <a:lvl7pPr marL="2987012" indent="0">
              <a:buNone/>
              <a:defRPr sz="1700" b="1"/>
            </a:lvl7pPr>
            <a:lvl8pPr marL="3484849" indent="0">
              <a:buNone/>
              <a:defRPr sz="1700" b="1"/>
            </a:lvl8pPr>
            <a:lvl9pPr marL="3982685" indent="0">
              <a:buNone/>
              <a:defRPr sz="17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2099" y="1692534"/>
            <a:ext cx="472663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35" indent="0">
              <a:buNone/>
              <a:defRPr sz="2200" b="1"/>
            </a:lvl2pPr>
            <a:lvl3pPr marL="995671" indent="0">
              <a:buNone/>
              <a:defRPr sz="2000" b="1"/>
            </a:lvl3pPr>
            <a:lvl4pPr marL="1493506" indent="0">
              <a:buNone/>
              <a:defRPr sz="1700" b="1"/>
            </a:lvl4pPr>
            <a:lvl5pPr marL="1991342" indent="0">
              <a:buNone/>
              <a:defRPr sz="1700" b="1"/>
            </a:lvl5pPr>
            <a:lvl6pPr marL="2489177" indent="0">
              <a:buNone/>
              <a:defRPr sz="1700" b="1"/>
            </a:lvl6pPr>
            <a:lvl7pPr marL="2987012" indent="0">
              <a:buNone/>
              <a:defRPr sz="1700" b="1"/>
            </a:lvl7pPr>
            <a:lvl8pPr marL="3484849" indent="0">
              <a:buNone/>
              <a:defRPr sz="1700" b="1"/>
            </a:lvl8pPr>
            <a:lvl9pPr marL="3982685" indent="0">
              <a:buNone/>
              <a:defRPr sz="17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2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0DC312C5-351C-B88E-7349-16D60C958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4C5B5-F015-244A-9BB7-532F49A279C5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08BF272A-9CBA-40A4-3E54-FC39632FB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0BF692D0-194C-EA54-453A-223A9A162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2E6F8-36B9-7641-B9FE-7F46A6558E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07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BE457162-3FFD-BA67-1981-DB3074F14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3EB74-A2D6-604E-BF7F-EEB5118E0D08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72E6891-5819-6932-94BF-B77E036F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32B7879-8D00-B24D-EFAA-BD73E675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B6636-4511-FA4A-88F4-A458489837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626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2EEC2F06-B3A5-8DEB-90F4-02B45FCB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57812-F781-F243-88F1-4A133E379F81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285A19E0-1CA9-D84D-61A1-17C18E9F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01B75335-490B-7B14-92C2-C37635BB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B5798-80FF-8F4E-9562-9C200F342E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121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4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4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7835" indent="0">
              <a:buNone/>
              <a:defRPr sz="1300"/>
            </a:lvl2pPr>
            <a:lvl3pPr marL="995671" indent="0">
              <a:buNone/>
              <a:defRPr sz="1100"/>
            </a:lvl3pPr>
            <a:lvl4pPr marL="1493506" indent="0">
              <a:buNone/>
              <a:defRPr sz="1000"/>
            </a:lvl4pPr>
            <a:lvl5pPr marL="1991342" indent="0">
              <a:buNone/>
              <a:defRPr sz="1000"/>
            </a:lvl5pPr>
            <a:lvl6pPr marL="2489177" indent="0">
              <a:buNone/>
              <a:defRPr sz="1000"/>
            </a:lvl6pPr>
            <a:lvl7pPr marL="2987012" indent="0">
              <a:buNone/>
              <a:defRPr sz="1000"/>
            </a:lvl7pPr>
            <a:lvl8pPr marL="3484849" indent="0">
              <a:buNone/>
              <a:defRPr sz="1000"/>
            </a:lvl8pPr>
            <a:lvl9pPr marL="3982685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B83BB8E6-6AF0-668F-D5AD-C5621FC50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4F56C-75B1-394F-BAB6-F27C10DDCB32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16B98356-E7DD-50B5-5EBB-355B50FD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30BCD41B-3505-0BA2-3E37-F44EA969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F07E-7392-FC44-A4CD-D2C856CFAF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7404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7835" indent="0">
              <a:buNone/>
              <a:defRPr sz="3000"/>
            </a:lvl2pPr>
            <a:lvl3pPr marL="995671" indent="0">
              <a:buNone/>
              <a:defRPr sz="2600"/>
            </a:lvl3pPr>
            <a:lvl4pPr marL="1493506" indent="0">
              <a:buNone/>
              <a:defRPr sz="2200"/>
            </a:lvl4pPr>
            <a:lvl5pPr marL="1991342" indent="0">
              <a:buNone/>
              <a:defRPr sz="2200"/>
            </a:lvl5pPr>
            <a:lvl6pPr marL="2489177" indent="0">
              <a:buNone/>
              <a:defRPr sz="2200"/>
            </a:lvl6pPr>
            <a:lvl7pPr marL="2987012" indent="0">
              <a:buNone/>
              <a:defRPr sz="2200"/>
            </a:lvl7pPr>
            <a:lvl8pPr marL="3484849" indent="0">
              <a:buNone/>
              <a:defRPr sz="2200"/>
            </a:lvl8pPr>
            <a:lvl9pPr marL="3982685" indent="0">
              <a:buNone/>
              <a:defRPr sz="22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7835" indent="0">
              <a:buNone/>
              <a:defRPr sz="1300"/>
            </a:lvl2pPr>
            <a:lvl3pPr marL="995671" indent="0">
              <a:buNone/>
              <a:defRPr sz="1100"/>
            </a:lvl3pPr>
            <a:lvl4pPr marL="1493506" indent="0">
              <a:buNone/>
              <a:defRPr sz="1000"/>
            </a:lvl4pPr>
            <a:lvl5pPr marL="1991342" indent="0">
              <a:buNone/>
              <a:defRPr sz="1000"/>
            </a:lvl5pPr>
            <a:lvl6pPr marL="2489177" indent="0">
              <a:buNone/>
              <a:defRPr sz="1000"/>
            </a:lvl6pPr>
            <a:lvl7pPr marL="2987012" indent="0">
              <a:buNone/>
              <a:defRPr sz="1000"/>
            </a:lvl7pPr>
            <a:lvl8pPr marL="3484849" indent="0">
              <a:buNone/>
              <a:defRPr sz="1000"/>
            </a:lvl8pPr>
            <a:lvl9pPr marL="3982685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1EEA4125-45AE-D564-EAE8-C5CB2C600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F1919-4976-F14A-A13E-73943E6C9C8E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84E4FD06-8737-41F9-BF3D-F492E687A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FADFFB46-226E-71FB-3295-2AE92F18B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A74EA-4455-034A-B034-41123A2025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720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EA9D8F70-8AED-7E4F-C895-BC65E7FACE3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C163AB12-48BB-A429-B389-65CC16436B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4ABFFC-E345-D066-20B5-D82A258AE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 defTabSz="995671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ED6C95-27BE-A74A-BE06-4DD6FF0B33E2}" type="datetimeFigureOut">
              <a:rPr lang="cs-CZ"/>
              <a:pPr>
                <a:defRPr/>
              </a:pPr>
              <a:t>31.07.2025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77EFEB-F8AA-3ED9-BA13-C90896171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 defTabSz="995671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EF0506-918D-1498-9D6C-55CA9AA8F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82A9F33-0B39-6040-96B6-AA469ABE32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3775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37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9937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9937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9937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191" algn="ctr" defTabSz="995344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914382" algn="ctr" defTabSz="995344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371574" algn="ctr" defTabSz="995344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1828765" algn="ctr" defTabSz="995344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371475" indent="-371475" algn="l" defTabSz="9937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09563" algn="l" defTabSz="9937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3013" indent="-246063" algn="l" defTabSz="9937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900" indent="-246063" algn="l" defTabSz="9937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8375" indent="-246063" algn="l" defTabSz="9937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096" indent="-248918" algn="l" defTabSz="99567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31" indent="-248918" algn="l" defTabSz="99567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767" indent="-248918" algn="l" defTabSz="99567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02" indent="-248918" algn="l" defTabSz="99567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956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35" algn="l" defTabSz="9956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71" algn="l" defTabSz="9956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06" algn="l" defTabSz="9956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42" algn="l" defTabSz="9956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177" algn="l" defTabSz="9956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12" algn="l" defTabSz="9956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849" algn="l" defTabSz="9956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685" algn="l" defTabSz="9956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římá spojovací čára 10">
            <a:extLst>
              <a:ext uri="{FF2B5EF4-FFF2-40B4-BE49-F238E27FC236}">
                <a16:creationId xmlns:a16="http://schemas.microsoft.com/office/drawing/2014/main" id="{71480466-C41D-E2A8-5396-334173681F33}"/>
              </a:ext>
            </a:extLst>
          </p:cNvPr>
          <p:cNvCxnSpPr/>
          <p:nvPr/>
        </p:nvCxnSpPr>
        <p:spPr>
          <a:xfrm>
            <a:off x="5346700" y="0"/>
            <a:ext cx="0" cy="756126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TextovéPole 17">
            <a:extLst>
              <a:ext uri="{FF2B5EF4-FFF2-40B4-BE49-F238E27FC236}">
                <a16:creationId xmlns:a16="http://schemas.microsoft.com/office/drawing/2014/main" id="{5CD4635A-1698-6AB5-2B32-29C6A4AC0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60325"/>
            <a:ext cx="4895850" cy="1938338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00" b="1" dirty="0">
                <a:latin typeface="+mn-lt"/>
                <a:cs typeface="Arial"/>
              </a:rPr>
              <a:t>ZÁVAZNÁ PŘIHLÁŠKA                                                                </a:t>
            </a:r>
            <a:r>
              <a:rPr lang="cs-CZ" altLang="cs-CZ" sz="1000" dirty="0">
                <a:latin typeface="+mn-lt"/>
                <a:cs typeface="Arial"/>
              </a:rPr>
              <a:t>odevzdejte nejdéle: </a:t>
            </a:r>
            <a:r>
              <a:rPr lang="cs-CZ" altLang="cs-CZ" sz="1000" b="1" dirty="0">
                <a:latin typeface="+mn-lt"/>
                <a:cs typeface="Arial"/>
              </a:rPr>
              <a:t>30.6.2025</a:t>
            </a:r>
            <a:endParaRPr lang="cs-CZ" altLang="cs-CZ" sz="1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00" i="1" dirty="0">
                <a:latin typeface="+mn-lt"/>
              </a:rPr>
              <a:t>---------------------------------------------------------------------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cs-CZ" altLang="cs-CZ" sz="1000" b="1" i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0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00" dirty="0">
                <a:latin typeface="+mn-lt"/>
              </a:rPr>
              <a:t>Jméno a příjmení dítěte:……………………………………………………………………………………………………….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0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0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00" dirty="0">
                <a:latin typeface="+mn-lt"/>
              </a:rPr>
              <a:t>škola:…..…………………………………………………třída:…………………zdrav. pojišťovna:....………………….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0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00" dirty="0">
                <a:latin typeface="+mn-lt"/>
              </a:rPr>
              <a:t>Jméno a příjmení zákonného zástupce:…………………………….…………………………………………………..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00" dirty="0">
                <a:latin typeface="+mn-lt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00" dirty="0">
                <a:latin typeface="+mn-lt"/>
              </a:rPr>
              <a:t>telefon:……………………………………………..	email: .…………………………………………………………………….</a:t>
            </a:r>
          </a:p>
        </p:txBody>
      </p:sp>
      <p:pic>
        <p:nvPicPr>
          <p:cNvPr id="3076" name="Picture 2">
            <a:extLst>
              <a:ext uri="{FF2B5EF4-FFF2-40B4-BE49-F238E27FC236}">
                <a16:creationId xmlns:a16="http://schemas.microsoft.com/office/drawing/2014/main" id="{3E6FD949-6EF6-7FFE-44B1-552667095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21328">
            <a:off x="5205413" y="171450"/>
            <a:ext cx="3000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>
            <a:extLst>
              <a:ext uri="{FF2B5EF4-FFF2-40B4-BE49-F238E27FC236}">
                <a16:creationId xmlns:a16="http://schemas.microsoft.com/office/drawing/2014/main" id="{B0AB9048-41E9-4BBC-8319-DAA2072B7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21328">
            <a:off x="5205413" y="1844675"/>
            <a:ext cx="3000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">
            <a:extLst>
              <a:ext uri="{FF2B5EF4-FFF2-40B4-BE49-F238E27FC236}">
                <a16:creationId xmlns:a16="http://schemas.microsoft.com/office/drawing/2014/main" id="{5A21BE38-8C25-E379-ACD2-F26BE1AC8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21328">
            <a:off x="5205413" y="3789363"/>
            <a:ext cx="3000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ovéPole 14">
            <a:extLst>
              <a:ext uri="{FF2B5EF4-FFF2-40B4-BE49-F238E27FC236}">
                <a16:creationId xmlns:a16="http://schemas.microsoft.com/office/drawing/2014/main" id="{E9F3A075-EBDA-13AA-85E4-03D601D10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277" y="3313113"/>
            <a:ext cx="4897437" cy="1476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00" b="1" dirty="0">
                <a:latin typeface="+mn-lt"/>
              </a:rPr>
              <a:t>	                       Storno podmínky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000" b="1" dirty="0">
                <a:latin typeface="+mn-lt"/>
                <a:cs typeface="Arial"/>
              </a:rPr>
              <a:t>Jiný, než zdravotní důvod </a:t>
            </a:r>
            <a:r>
              <a:rPr lang="cs-CZ" altLang="cs-CZ" sz="1000" dirty="0">
                <a:latin typeface="+mn-lt"/>
                <a:cs typeface="Arial"/>
              </a:rPr>
              <a:t>(minimálně 2 000Kč).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000" b="1" dirty="0">
                <a:latin typeface="+mn-lt"/>
                <a:cs typeface="Arial"/>
              </a:rPr>
              <a:t>Zdravotní důvod </a:t>
            </a:r>
            <a:r>
              <a:rPr lang="cs-CZ" altLang="cs-CZ" sz="1000" dirty="0">
                <a:latin typeface="+mn-lt"/>
                <a:cs typeface="Arial"/>
              </a:rPr>
              <a:t>(nutné doložit kopii lékařské zprávy) - storno ve výši 2 000 Kč, zbytek částky bude vrácen po ukončení pobytu.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00" b="1" i="1" dirty="0">
                <a:latin typeface="+mn-lt"/>
              </a:rPr>
              <a:t>Pojištění na storno pobytu v případě nemoci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00" dirty="0">
                <a:latin typeface="+mn-lt"/>
              </a:rPr>
              <a:t>V ceně pobytu je zahrnuto i pojištění na storno pobytu z důvodu nemoci. Toto pojištění </a:t>
            </a:r>
            <a:br>
              <a:rPr lang="cs-CZ" altLang="cs-CZ" sz="1000" dirty="0">
                <a:latin typeface="+mn-lt"/>
              </a:rPr>
            </a:br>
            <a:r>
              <a:rPr lang="cs-CZ" altLang="cs-CZ" sz="1000" dirty="0">
                <a:latin typeface="+mn-lt"/>
              </a:rPr>
              <a:t>se vztahuje na zrušení pobytu z důvodu nemoci </a:t>
            </a:r>
            <a:r>
              <a:rPr lang="cs-CZ" altLang="cs-CZ" sz="1000" u="sng" dirty="0">
                <a:latin typeface="+mn-lt"/>
              </a:rPr>
              <a:t>pouze před odjezdem </a:t>
            </a:r>
            <a:r>
              <a:rPr lang="cs-CZ" altLang="cs-CZ" sz="1000" dirty="0">
                <a:latin typeface="+mn-lt"/>
              </a:rPr>
              <a:t>a pro nárokování pojistného plnění je potřeba lékařská zpráva nejdéle den odjezdu vydaná lékařem. </a:t>
            </a:r>
            <a:br>
              <a:rPr lang="cs-CZ" altLang="cs-CZ" sz="1000" dirty="0">
                <a:latin typeface="+mn-lt"/>
              </a:rPr>
            </a:br>
            <a:r>
              <a:rPr lang="cs-CZ" altLang="cs-CZ" sz="1000" dirty="0">
                <a:latin typeface="+mn-lt"/>
              </a:rPr>
              <a:t>Pojišťovna poté vyplácí na účet rodičů až 80% výše storna. </a:t>
            </a:r>
          </a:p>
        </p:txBody>
      </p:sp>
      <p:pic>
        <p:nvPicPr>
          <p:cNvPr id="3080" name="Picture 2">
            <a:extLst>
              <a:ext uri="{FF2B5EF4-FFF2-40B4-BE49-F238E27FC236}">
                <a16:creationId xmlns:a16="http://schemas.microsoft.com/office/drawing/2014/main" id="{69E08196-7EE7-1FBB-1E99-C9677360A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42131">
            <a:off x="5205413" y="6497638"/>
            <a:ext cx="3000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EC0BE9AA-6F9A-33AC-337E-8896C90A38E3}"/>
              </a:ext>
            </a:extLst>
          </p:cNvPr>
          <p:cNvSpPr txBox="1"/>
          <p:nvPr/>
        </p:nvSpPr>
        <p:spPr>
          <a:xfrm>
            <a:off x="5451475" y="2033588"/>
            <a:ext cx="5111750" cy="327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900" b="1" dirty="0">
                <a:latin typeface="+mn-lt"/>
                <a:cs typeface="Arial" charset="0"/>
              </a:rPr>
              <a:t>Závazně přihlašuji svého syna/dceru na akci ve výše uvedeném termínu.</a:t>
            </a:r>
          </a:p>
          <a:p>
            <a:pPr>
              <a:defRPr/>
            </a:pPr>
            <a:endParaRPr lang="cs-CZ" sz="900" b="1" dirty="0">
              <a:latin typeface="+mn-lt"/>
              <a:cs typeface="Arial" charset="0"/>
            </a:endParaRPr>
          </a:p>
          <a:p>
            <a:pPr algn="just">
              <a:defRPr/>
            </a:pPr>
            <a:r>
              <a:rPr lang="cs-CZ" sz="900" dirty="0">
                <a:latin typeface="+mn-lt"/>
                <a:cs typeface="Arial" charset="0"/>
              </a:rPr>
              <a:t>Jsem si vědom(a) toho, že na akci nemůže být vyslán žák, jehož zdravotní stav by mohl být tímto pobytem ohrožen a žák, který by mohl zdravotně ohrozit ostatní žáky. Písemné prohlášení o těchto skutečnostech odevzdám před odjezdem. </a:t>
            </a:r>
          </a:p>
          <a:p>
            <a:pPr algn="just">
              <a:defRPr/>
            </a:pPr>
            <a:r>
              <a:rPr lang="cs-CZ" sz="900" dirty="0">
                <a:latin typeface="+mn-lt"/>
                <a:cs typeface="Arial" charset="0"/>
              </a:rPr>
              <a:t> </a:t>
            </a:r>
          </a:p>
          <a:p>
            <a:pPr algn="just">
              <a:defRPr/>
            </a:pPr>
            <a:r>
              <a:rPr lang="cs-CZ" sz="900" dirty="0">
                <a:latin typeface="+mn-lt"/>
                <a:cs typeface="Arial" charset="0"/>
              </a:rPr>
              <a:t>Dále svým podpisem souhlasím uhradit eventuální škodu, kterou způsobilo mé dítě v dopravním prostředku nebo v ubytovacím aj. zařízení, kde došlo k čerpání služby zajištěné dle smlouvy. Škodou se rozumí úmyslné poškození nebo poškození z nedbalosti.</a:t>
            </a:r>
          </a:p>
          <a:p>
            <a:pPr algn="just">
              <a:defRPr/>
            </a:pPr>
            <a:r>
              <a:rPr lang="cs-CZ" sz="900" dirty="0">
                <a:latin typeface="+mn-lt"/>
                <a:cs typeface="Arial" charset="0"/>
              </a:rPr>
              <a:t> </a:t>
            </a:r>
          </a:p>
          <a:p>
            <a:pPr algn="just">
              <a:defRPr/>
            </a:pPr>
            <a:r>
              <a:rPr lang="cs-CZ" sz="900" dirty="0">
                <a:latin typeface="+mn-lt"/>
                <a:cs typeface="Arial" charset="0"/>
              </a:rPr>
              <a:t>Zavazuji se k individuálnímu odvozu svého dítěte z adaptačního kurzu před stanoveným termínem návratu, pokud to budou vyžadovat zvláštní okolnosti, zejm. onemocnění.</a:t>
            </a:r>
          </a:p>
          <a:p>
            <a:pPr>
              <a:defRPr/>
            </a:pPr>
            <a:endParaRPr lang="cs-CZ" sz="9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cs-CZ" sz="900" dirty="0">
                <a:latin typeface="+mn-lt"/>
                <a:cs typeface="Arial" charset="0"/>
              </a:rPr>
              <a:t>Při odjezdu na zájezd odevzdám:</a:t>
            </a:r>
          </a:p>
          <a:p>
            <a:pPr>
              <a:defRPr/>
            </a:pPr>
            <a:r>
              <a:rPr lang="cs-CZ" sz="900" dirty="0">
                <a:latin typeface="+mn-lt"/>
                <a:cs typeface="Arial" charset="0"/>
              </a:rPr>
              <a:t>- 	průkaz zdravotní pojišťovny (kopii)</a:t>
            </a:r>
          </a:p>
          <a:p>
            <a:pPr>
              <a:defRPr/>
            </a:pPr>
            <a:r>
              <a:rPr lang="cs-CZ" sz="900" dirty="0">
                <a:latin typeface="+mn-lt"/>
                <a:cs typeface="Arial" charset="0"/>
              </a:rPr>
              <a:t>- 	potvrzení o bezinfekčnosti,</a:t>
            </a:r>
          </a:p>
          <a:p>
            <a:pPr>
              <a:defRPr/>
            </a:pPr>
            <a:r>
              <a:rPr lang="cs-CZ" sz="900" dirty="0">
                <a:latin typeface="+mn-lt"/>
                <a:cs typeface="Arial" charset="0"/>
              </a:rPr>
              <a:t>- 	léky, které dítě pravidelně užívá (uveďte zde jejich přehled a také způsob užívání)</a:t>
            </a:r>
          </a:p>
          <a:p>
            <a:pPr>
              <a:defRPr/>
            </a:pPr>
            <a:r>
              <a:rPr lang="cs-CZ" sz="900" dirty="0">
                <a:latin typeface="+mn-lt"/>
                <a:cs typeface="Arial" charset="0"/>
              </a:rPr>
              <a:t>	originál posudku od lékaře   </a:t>
            </a:r>
          </a:p>
          <a:p>
            <a:pPr>
              <a:defRPr/>
            </a:pPr>
            <a:r>
              <a:rPr lang="cs-CZ" sz="900" dirty="0">
                <a:latin typeface="+mn-lt"/>
                <a:cs typeface="Arial" charset="0"/>
              </a:rPr>
              <a:t>      </a:t>
            </a:r>
          </a:p>
          <a:p>
            <a:pPr>
              <a:defRPr/>
            </a:pPr>
            <a:r>
              <a:rPr lang="cs-CZ" sz="900" dirty="0">
                <a:latin typeface="+mn-lt"/>
                <a:cs typeface="Arial" charset="0"/>
              </a:rPr>
              <a:t>      V	dne	</a:t>
            </a:r>
          </a:p>
          <a:p>
            <a:pPr>
              <a:defRPr/>
            </a:pPr>
            <a:endParaRPr lang="cs-CZ" sz="9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cs-CZ" sz="900" dirty="0">
                <a:latin typeface="+mn-lt"/>
                <a:cs typeface="Arial" charset="0"/>
              </a:rPr>
              <a:t>			-------------------------------------------------------    			podpis zákonných zástupců žáka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E5C5E2BB-EB58-D376-FC13-C67DD46AB30A}"/>
              </a:ext>
            </a:extLst>
          </p:cNvPr>
          <p:cNvSpPr txBox="1"/>
          <p:nvPr/>
        </p:nvSpPr>
        <p:spPr>
          <a:xfrm>
            <a:off x="215900" y="2039938"/>
            <a:ext cx="4897438" cy="661720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cs-CZ" sz="1000" b="1" dirty="0">
                <a:latin typeface="+mn-lt"/>
                <a:cs typeface="Arial"/>
              </a:rPr>
              <a:t>Cena zahrnuje: </a:t>
            </a:r>
            <a:r>
              <a:rPr lang="cs-CZ" sz="900" dirty="0">
                <a:latin typeface="+mn-lt"/>
                <a:cs typeface="Arial"/>
              </a:rPr>
              <a:t>dopravu, ubytování, </a:t>
            </a:r>
            <a:r>
              <a:rPr lang="cs-CZ" sz="900">
                <a:latin typeface="+mn-lt"/>
                <a:cs typeface="Arial"/>
              </a:rPr>
              <a:t>stravu 4 </a:t>
            </a:r>
            <a:r>
              <a:rPr lang="cs-CZ" sz="900" dirty="0">
                <a:latin typeface="+mn-lt"/>
                <a:cs typeface="Arial"/>
              </a:rPr>
              <a:t>x denně (vč pitného režimu),  instruktory, dopolední, odpolední a večerní program dle zvolené varianty, materiální vybavení, pojištění storna pobytu v případě nemoci, noční hlídání</a:t>
            </a:r>
            <a:r>
              <a:rPr lang="cs-CZ" sz="900" dirty="0">
                <a:latin typeface="+mn-lt"/>
                <a:cs typeface="Arial" charset="0"/>
              </a:rPr>
              <a:t/>
            </a:r>
            <a:br>
              <a:rPr lang="cs-CZ" sz="900" dirty="0">
                <a:latin typeface="+mn-lt"/>
                <a:cs typeface="Arial" charset="0"/>
              </a:rPr>
            </a:br>
            <a:r>
              <a:rPr lang="cs-CZ" sz="800" b="1" dirty="0">
                <a:latin typeface="Arial"/>
                <a:cs typeface="Arial"/>
              </a:rPr>
              <a:t>Cena nezahrnuje: </a:t>
            </a:r>
            <a:r>
              <a:rPr lang="cs-CZ" sz="800" dirty="0">
                <a:latin typeface="Arial"/>
                <a:cs typeface="Arial"/>
              </a:rPr>
              <a:t>úrazové pojištění, zdravotníka </a:t>
            </a:r>
            <a:endParaRPr lang="cs-CZ" sz="900" dirty="0">
              <a:latin typeface="Arial"/>
              <a:cs typeface="Arial"/>
            </a:endParaRPr>
          </a:p>
        </p:txBody>
      </p:sp>
      <p:sp>
        <p:nvSpPr>
          <p:cNvPr id="3084" name="TextovéPole 16">
            <a:extLst>
              <a:ext uri="{FF2B5EF4-FFF2-40B4-BE49-F238E27FC236}">
                <a16:creationId xmlns:a16="http://schemas.microsoft.com/office/drawing/2014/main" id="{D83C4D94-5F39-B0FE-35A9-15F8BDDE3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77" y="94780"/>
            <a:ext cx="4897438" cy="8302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50" b="1" dirty="0">
                <a:latin typeface="+mn-lt"/>
              </a:rPr>
              <a:t>ZÁVAZNÁ PŘIHLÁŠKA          	                 T</a:t>
            </a:r>
            <a:r>
              <a:rPr lang="cs-CZ" altLang="cs-CZ" sz="1050" i="1" dirty="0">
                <a:latin typeface="+mn-lt"/>
              </a:rPr>
              <a:t>ato část zůstává zákonným zástupcům!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050" i="1" dirty="0">
                <a:latin typeface="+mn-lt"/>
              </a:rPr>
              <a:t>---------------------------------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900" b="1" u="sng" dirty="0">
                <a:latin typeface="+mn-lt"/>
              </a:rPr>
              <a:t>Informace o společnosti pořádající Pobyt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900" dirty="0">
                <a:latin typeface="+mn-lt"/>
              </a:rPr>
              <a:t>Sportlines a.s. – středisko volného času, Květnového vítězství 938/79, Praha 4 – Háje, 149 00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900" dirty="0">
                <a:latin typeface="+mn-lt"/>
              </a:rPr>
              <a:t>IČ: 053 28 993, </a:t>
            </a:r>
            <a:r>
              <a:rPr lang="cs-CZ" altLang="cs-CZ" sz="900" b="1" dirty="0">
                <a:latin typeface="+mn-lt"/>
              </a:rPr>
              <a:t>www.sportlines.cz</a:t>
            </a:r>
            <a:r>
              <a:rPr lang="cs-CZ" altLang="cs-CZ" sz="900" dirty="0">
                <a:latin typeface="+mn-lt"/>
              </a:rPr>
              <a:t>,  </a:t>
            </a:r>
            <a:r>
              <a:rPr lang="cs-CZ" altLang="cs-CZ" sz="900" b="1" dirty="0">
                <a:latin typeface="+mn-lt"/>
              </a:rPr>
              <a:t>www.pobyty-pro-skoly.cz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524EDA9-EBA3-54BD-C6ED-CF75780DFAB7}"/>
              </a:ext>
            </a:extLst>
          </p:cNvPr>
          <p:cNvSpPr txBox="1"/>
          <p:nvPr/>
        </p:nvSpPr>
        <p:spPr>
          <a:xfrm>
            <a:off x="242888" y="2722296"/>
            <a:ext cx="48974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cs-CZ" sz="1000" b="1" dirty="0">
                <a:latin typeface="+mn-lt"/>
                <a:cs typeface="Arial"/>
              </a:rPr>
              <a:t>Platba: 3 560 Kč </a:t>
            </a:r>
            <a:r>
              <a:rPr lang="cs-CZ" sz="1000" dirty="0">
                <a:latin typeface="+mn-lt"/>
                <a:cs typeface="Arial"/>
              </a:rPr>
              <a:t>nutno zaplatit </a:t>
            </a:r>
            <a:r>
              <a:rPr lang="cs-CZ" sz="1000" b="1" dirty="0">
                <a:latin typeface="+mn-lt"/>
                <a:cs typeface="Arial"/>
              </a:rPr>
              <a:t>do 25. 8. 2025 </a:t>
            </a:r>
            <a:r>
              <a:rPr lang="cs-CZ" sz="1000" dirty="0">
                <a:latin typeface="+mn-lt"/>
                <a:cs typeface="Arial"/>
              </a:rPr>
              <a:t>na účet školy.</a:t>
            </a:r>
            <a:r>
              <a:rPr lang="cs-CZ" sz="1000" dirty="0">
                <a:latin typeface="+mn-lt"/>
                <a:cs typeface="Arial" charset="0"/>
              </a:rPr>
              <a:t/>
            </a:r>
            <a:br>
              <a:rPr lang="cs-CZ" sz="1000" dirty="0">
                <a:latin typeface="+mn-lt"/>
                <a:cs typeface="Arial" charset="0"/>
              </a:rPr>
            </a:br>
            <a:endParaRPr lang="cs-CZ" sz="1000" dirty="0">
              <a:latin typeface="+mn-lt"/>
              <a:cs typeface="Arial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F9BCE7D-CA65-869F-73B7-95693048FF14}"/>
              </a:ext>
            </a:extLst>
          </p:cNvPr>
          <p:cNvSpPr txBox="1"/>
          <p:nvPr/>
        </p:nvSpPr>
        <p:spPr>
          <a:xfrm>
            <a:off x="5451475" y="5427663"/>
            <a:ext cx="5111750" cy="120015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900" dirty="0">
                <a:latin typeface="+mn-lt"/>
              </a:rPr>
              <a:t>Souhlasím s uvedením sdělených osobních údajů pro potřeby zajištění výše uvedeného pobytu. Osobní údaje budou zpracovávány ve smyslu zákona č. 101/2000 Sb. o ochraně osobních údajů, dle nařízení Evropského parlamentu a Rady (EU) 2016/679 z 27.4. 2016 o ochraně fyzických osob. </a:t>
            </a:r>
          </a:p>
          <a:p>
            <a:pPr>
              <a:defRPr/>
            </a:pPr>
            <a:endParaRPr lang="cs-CZ" sz="900" dirty="0">
              <a:latin typeface="+mn-lt"/>
            </a:endParaRPr>
          </a:p>
          <a:p>
            <a:pPr>
              <a:defRPr/>
            </a:pPr>
            <a:endParaRPr lang="cs-CZ" sz="900" dirty="0">
              <a:latin typeface="+mn-lt"/>
            </a:endParaRPr>
          </a:p>
          <a:p>
            <a:pPr>
              <a:defRPr/>
            </a:pPr>
            <a:endParaRPr lang="cs-CZ" sz="900" dirty="0">
              <a:latin typeface="+mn-lt"/>
            </a:endParaRPr>
          </a:p>
          <a:p>
            <a:pPr>
              <a:defRPr/>
            </a:pPr>
            <a:r>
              <a:rPr lang="cs-CZ" sz="900" dirty="0">
                <a:latin typeface="+mn-lt"/>
                <a:cs typeface="Arial" charset="0"/>
              </a:rPr>
              <a:t>			----------------------------------------------------  			 podpis zákonných zástupců žáka</a:t>
            </a:r>
            <a:endParaRPr lang="cs-CZ" sz="900" dirty="0">
              <a:latin typeface="+mn-lt"/>
            </a:endParaRPr>
          </a:p>
        </p:txBody>
      </p:sp>
      <p:grpSp>
        <p:nvGrpSpPr>
          <p:cNvPr id="3086" name="Skupina 21">
            <a:extLst>
              <a:ext uri="{FF2B5EF4-FFF2-40B4-BE49-F238E27FC236}">
                <a16:creationId xmlns:a16="http://schemas.microsoft.com/office/drawing/2014/main" id="{200D8B58-77A5-C51C-FB4B-B742A9B2F00E}"/>
              </a:ext>
            </a:extLst>
          </p:cNvPr>
          <p:cNvGrpSpPr>
            <a:grpSpLocks/>
          </p:cNvGrpSpPr>
          <p:nvPr/>
        </p:nvGrpSpPr>
        <p:grpSpPr bwMode="auto">
          <a:xfrm>
            <a:off x="242888" y="971550"/>
            <a:ext cx="4959350" cy="1062038"/>
            <a:chOff x="5511713" y="4486494"/>
            <a:chExt cx="4959797" cy="1061829"/>
          </a:xfrm>
        </p:grpSpPr>
        <p:sp>
          <p:nvSpPr>
            <p:cNvPr id="3091" name="TextovéPole 25">
              <a:extLst>
                <a:ext uri="{FF2B5EF4-FFF2-40B4-BE49-F238E27FC236}">
                  <a16:creationId xmlns:a16="http://schemas.microsoft.com/office/drawing/2014/main" id="{AFF27A18-0CF2-84F2-975E-150AB6910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1713" y="4486494"/>
              <a:ext cx="4897438" cy="106182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just" eaLnBrk="1" hangingPunct="1"/>
              <a:r>
                <a:rPr lang="cs-CZ" altLang="cs-CZ" sz="900" b="1" u="sng" dirty="0"/>
                <a:t>Informace o pobytu</a:t>
              </a:r>
            </a:p>
            <a:p>
              <a:pPr algn="just"/>
              <a:r>
                <a:rPr lang="cs-CZ" altLang="cs-CZ" sz="900" b="1" dirty="0"/>
                <a:t>Termín: 3. – 5. 9. 2025</a:t>
              </a:r>
            </a:p>
            <a:p>
              <a:pPr algn="just"/>
              <a:endParaRPr lang="cs-CZ" altLang="cs-CZ" sz="900" dirty="0"/>
            </a:p>
            <a:p>
              <a:pPr algn="just"/>
              <a:r>
                <a:rPr lang="cs-CZ" altLang="cs-CZ" sz="900" b="1" dirty="0"/>
                <a:t>Rekreační středisko Trnávka, </a:t>
              </a:r>
            </a:p>
            <a:p>
              <a:pPr algn="just"/>
              <a:r>
                <a:rPr lang="pl-PL" altLang="cs-CZ" sz="900" dirty="0" err="1"/>
                <a:t>Trnávka</a:t>
              </a:r>
              <a:r>
                <a:rPr lang="pl-PL" altLang="cs-CZ" sz="900" dirty="0"/>
                <a:t> 052, 394 44 </a:t>
              </a:r>
              <a:r>
                <a:rPr lang="pl-PL" altLang="cs-CZ" sz="900" dirty="0" err="1"/>
                <a:t>Želiv</a:t>
              </a:r>
              <a:endParaRPr lang="cs-CZ" altLang="cs-CZ" sz="900" dirty="0"/>
            </a:p>
            <a:p>
              <a:pPr algn="just"/>
              <a:endParaRPr lang="cs-CZ" altLang="cs-CZ" sz="900" b="1" dirty="0"/>
            </a:p>
            <a:p>
              <a:pPr algn="just"/>
              <a:r>
                <a:rPr lang="cs-CZ" altLang="cs-CZ" sz="900" b="1" dirty="0"/>
                <a:t>Cena</a:t>
              </a:r>
              <a:r>
                <a:rPr lang="cs-CZ" altLang="cs-CZ" sz="900" dirty="0"/>
                <a:t>: 3 560 Kč</a:t>
              </a:r>
            </a:p>
          </p:txBody>
        </p:sp>
        <p:pic>
          <p:nvPicPr>
            <p:cNvPr id="3092" name="Picture 28" descr="F:\_2015-2016\A Ubytování\Objekty\Trnávka\Fotky na web\letv.jpg">
              <a:extLst>
                <a:ext uri="{FF2B5EF4-FFF2-40B4-BE49-F238E27FC236}">
                  <a16:creationId xmlns:a16="http://schemas.microsoft.com/office/drawing/2014/main" id="{9E5D8AEA-520B-667A-93B3-F00FEA6B09A5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5047" y="4491365"/>
              <a:ext cx="1456463" cy="100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3" name="Picture 29" descr="F:\_2015-2016\A Ubytování\Objekty\Trnávka\Fotky na web\P8163172.JPG">
              <a:extLst>
                <a:ext uri="{FF2B5EF4-FFF2-40B4-BE49-F238E27FC236}">
                  <a16:creationId xmlns:a16="http://schemas.microsoft.com/office/drawing/2014/main" id="{C762B6BC-3B1E-2EAC-E25A-CB450317714A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9182" y="4498965"/>
              <a:ext cx="1456463" cy="100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87" name="Obrázek 2">
            <a:extLst>
              <a:ext uri="{FF2B5EF4-FFF2-40B4-BE49-F238E27FC236}">
                <a16:creationId xmlns:a16="http://schemas.microsoft.com/office/drawing/2014/main" id="{CBA41BE3-7074-31C0-92FE-50F78A9CF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6154738"/>
            <a:ext cx="2408238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Obrázek 4">
            <a:extLst>
              <a:ext uri="{FF2B5EF4-FFF2-40B4-BE49-F238E27FC236}">
                <a16:creationId xmlns:a16="http://schemas.microsoft.com/office/drawing/2014/main" id="{9F054344-0C5E-4021-3A3A-AF57E7BD5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550" y="4789488"/>
            <a:ext cx="2408238" cy="13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Obrázek 6">
            <a:extLst>
              <a:ext uri="{FF2B5EF4-FFF2-40B4-BE49-F238E27FC236}">
                <a16:creationId xmlns:a16="http://schemas.microsoft.com/office/drawing/2014/main" id="{A8445A57-30D6-D342-28D0-19F8F051B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4789488"/>
            <a:ext cx="2408237" cy="13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035D43B-6F33-4AEF-AAC1-8406C0CD2EB8}"/>
              </a:ext>
            </a:extLst>
          </p:cNvPr>
          <p:cNvSpPr txBox="1"/>
          <p:nvPr/>
        </p:nvSpPr>
        <p:spPr>
          <a:xfrm>
            <a:off x="5453063" y="6672263"/>
            <a:ext cx="5111750" cy="6762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800" dirty="0">
                <a:latin typeface="+mn-lt"/>
                <a:cs typeface="Arial" charset="0"/>
              </a:rPr>
              <a:t>Souhlasím s uvedením fotografií mého dítěte na portálu deníky-z-pobytu.cz za účelem aktuálních informací z probíhající školy v přírodě v daném termínu.</a:t>
            </a:r>
          </a:p>
          <a:p>
            <a:pPr>
              <a:defRPr/>
            </a:pPr>
            <a:endParaRPr lang="cs-CZ" sz="8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cs-CZ" sz="800" dirty="0">
                <a:latin typeface="+mn-lt"/>
                <a:cs typeface="Arial" charset="0"/>
              </a:rPr>
              <a:t>	     	</a:t>
            </a:r>
            <a:r>
              <a:rPr lang="cs-CZ" sz="600" dirty="0">
                <a:latin typeface="+mn-lt"/>
                <a:cs typeface="Arial" charset="0"/>
              </a:rPr>
              <a:t>---------------------------------------------------  			            podpis zákonných zástupců žáka</a:t>
            </a:r>
            <a:endParaRPr lang="cs-CZ" sz="6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2973</TotalTime>
  <Words>182</Words>
  <Application>Microsoft Office PowerPoint</Application>
  <PresentationFormat>Vlastní</PresentationFormat>
  <Paragraphs>57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Davídek</dc:creator>
  <cp:lastModifiedBy>Ing. Jindřiška Vitvarová</cp:lastModifiedBy>
  <cp:revision>172</cp:revision>
  <cp:lastPrinted>2014-10-17T09:32:41Z</cp:lastPrinted>
  <dcterms:created xsi:type="dcterms:W3CDTF">2012-02-04T16:59:27Z</dcterms:created>
  <dcterms:modified xsi:type="dcterms:W3CDTF">2025-07-31T08:33:12Z</dcterms:modified>
</cp:coreProperties>
</file>